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sldIdLst>
    <p:sldId id="256" r:id="rId2"/>
    <p:sldId id="331" r:id="rId3"/>
    <p:sldId id="333" r:id="rId4"/>
    <p:sldId id="334" r:id="rId5"/>
    <p:sldId id="336" r:id="rId6"/>
    <p:sldId id="337" r:id="rId7"/>
    <p:sldId id="338" r:id="rId8"/>
    <p:sldId id="332" r:id="rId9"/>
    <p:sldId id="345" r:id="rId10"/>
    <p:sldId id="346" r:id="rId11"/>
    <p:sldId id="340" r:id="rId12"/>
    <p:sldId id="341" r:id="rId13"/>
    <p:sldId id="342" r:id="rId14"/>
    <p:sldId id="343" r:id="rId15"/>
    <p:sldId id="344" r:id="rId16"/>
    <p:sldId id="283" r:id="rId17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37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7485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4699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0022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5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56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7991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695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3127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1943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3960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AAD13C9-60DF-43AA-9CF0-88341C3AD3AB}" type="datetimeFigureOut">
              <a:rPr lang="es-EC" smtClean="0"/>
              <a:t>21/9/2021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C7D3B8C-3A4E-42EB-A865-40AEFA8056C0}" type="slidenum">
              <a:rPr lang="es-EC" smtClean="0"/>
              <a:t>‹Nº›</a:t>
            </a:fld>
            <a:endParaRPr lang="es-EC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52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1149" y="4227269"/>
            <a:ext cx="10349516" cy="1150150"/>
          </a:xfrm>
        </p:spPr>
        <p:txBody>
          <a:bodyPr>
            <a:noAutofit/>
          </a:bodyPr>
          <a:lstStyle/>
          <a:p>
            <a:pPr algn="ctr"/>
            <a:r>
              <a:rPr lang="es-ES" sz="3200" b="1" dirty="0"/>
              <a:t>DESARROLLO DE PROTOTIPO FRONT END</a:t>
            </a:r>
            <a:br>
              <a:rPr lang="es-ES" sz="3200" b="1" dirty="0"/>
            </a:br>
            <a:r>
              <a:rPr lang="es-ES" sz="3200" b="1" dirty="0"/>
              <a:t>PARA SISTEMA DE ELECCIONES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9672" y="5377419"/>
            <a:ext cx="9201979" cy="1480582"/>
          </a:xfrm>
        </p:spPr>
        <p:txBody>
          <a:bodyPr>
            <a:normAutofit/>
          </a:bodyPr>
          <a:lstStyle/>
          <a:p>
            <a:r>
              <a:rPr lang="pt-BR" b="1" dirty="0"/>
              <a:t>AUTOR</a:t>
            </a:r>
            <a:r>
              <a:rPr lang="pt-BR" dirty="0"/>
              <a:t>: VÍCTOR ADRIÁN GUADALUPE ONTANEDA</a:t>
            </a:r>
          </a:p>
          <a:p>
            <a:r>
              <a:rPr lang="pt-BR" b="1" dirty="0"/>
              <a:t>TUTOR</a:t>
            </a:r>
            <a:r>
              <a:rPr lang="pt-BR" dirty="0"/>
              <a:t>: MSG. LUIS FERNANDO AGUAS</a:t>
            </a:r>
          </a:p>
          <a:p>
            <a:endParaRPr lang="es-EC" dirty="0"/>
          </a:p>
          <a:p>
            <a:endParaRPr lang="es-EC" dirty="0"/>
          </a:p>
          <a:p>
            <a:endParaRPr lang="es-EC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B6ABE6-771F-4A57-AD31-24647AA27144}"/>
              </a:ext>
            </a:extLst>
          </p:cNvPr>
          <p:cNvGrpSpPr/>
          <p:nvPr/>
        </p:nvGrpSpPr>
        <p:grpSpPr>
          <a:xfrm>
            <a:off x="0" y="0"/>
            <a:ext cx="12192000" cy="733425"/>
            <a:chOff x="0" y="0"/>
            <a:chExt cx="12192000" cy="733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E5DACF-8CDE-4F69-A63B-9ED16843D529}"/>
                </a:ext>
              </a:extLst>
            </p:cNvPr>
            <p:cNvSpPr/>
            <p:nvPr/>
          </p:nvSpPr>
          <p:spPr>
            <a:xfrm>
              <a:off x="0" y="0"/>
              <a:ext cx="12192000" cy="733425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6DB78A-C5A3-4C9E-B624-69B4FABE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47800" cy="733425"/>
            </a:xfrm>
            <a:prstGeom prst="rect">
              <a:avLst/>
            </a:prstGeom>
          </p:spPr>
        </p:pic>
      </p:grpSp>
      <p:pic>
        <p:nvPicPr>
          <p:cNvPr id="8" name="Imagen 7" descr="uisrael solo logo">
            <a:extLst>
              <a:ext uri="{FF2B5EF4-FFF2-40B4-BE49-F238E27FC236}">
                <a16:creationId xmlns:a16="http://schemas.microsoft.com/office/drawing/2014/main" id="{ADC83DF5-94C8-4EA2-9043-27B8B1E6342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39" y="2111007"/>
            <a:ext cx="2230521" cy="20606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9145758-F8A8-4305-BB86-08CB148D9C0D}"/>
              </a:ext>
            </a:extLst>
          </p:cNvPr>
          <p:cNvSpPr txBox="1">
            <a:spLocks/>
          </p:cNvSpPr>
          <p:nvPr/>
        </p:nvSpPr>
        <p:spPr>
          <a:xfrm>
            <a:off x="972812" y="792536"/>
            <a:ext cx="10349516" cy="1150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/>
              <a:t>MEMORIA DEL PROYECTO DE FIN DE CARRERA</a:t>
            </a:r>
          </a:p>
          <a:p>
            <a:pPr algn="ctr"/>
            <a:r>
              <a:rPr lang="es-ES" sz="3200" b="1" dirty="0"/>
              <a:t>INGENIERÍA EN SISTEMAS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92958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Mockups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84771B62-1366-4E5B-BB57-40B74C3812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9124" y="1870745"/>
            <a:ext cx="4254780" cy="255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E371EAA-B9BF-43B2-82D7-7BE715254A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36890" y="1870745"/>
            <a:ext cx="4254780" cy="2539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D0496C36-36B9-4480-97B4-DF6256158D3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71187" y="3772460"/>
            <a:ext cx="4151630" cy="2484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82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Evento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C67E18A4-05E7-4B6D-A5C2-F3126623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30" y="1770077"/>
            <a:ext cx="4647019" cy="2646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99AA2D-74FB-46B7-9850-5D62C564B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047" y="1770077"/>
            <a:ext cx="5300560" cy="3134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0334921-66B3-40BB-BECE-417E909BD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400" y="3855531"/>
            <a:ext cx="3844505" cy="195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3128F6-1582-42B5-B87C-29B832C52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010" y="3855531"/>
            <a:ext cx="4066729" cy="233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456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Usuarios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5353" y="1770077"/>
            <a:ext cx="10487552" cy="402336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400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D8C5DBB7-06E8-4E34-8A6C-711393470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63"/>
          <a:stretch/>
        </p:blipFill>
        <p:spPr>
          <a:xfrm>
            <a:off x="2726422" y="1813072"/>
            <a:ext cx="3592892" cy="3195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4AC1CA-8CE8-4349-B8A5-C7890ED53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777" y="1813072"/>
            <a:ext cx="5021870" cy="2538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7DD4CDC-341E-4826-B423-FC665F87D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1" y="1662515"/>
            <a:ext cx="2351458" cy="2909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561880C-0646-48F4-A56D-9811D7D272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43" t="22803" r="13300" b="13764"/>
          <a:stretch/>
        </p:blipFill>
        <p:spPr>
          <a:xfrm>
            <a:off x="8086248" y="4050096"/>
            <a:ext cx="3477810" cy="2071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753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Candidatos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5353" y="1770077"/>
            <a:ext cx="10487552" cy="4023360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s-E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998E2BEB-934C-4413-AA9D-FE981739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1" y="1770077"/>
            <a:ext cx="4000160" cy="3972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923076-7177-474D-B9A5-035F75F7D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98"/>
          <a:stretch/>
        </p:blipFill>
        <p:spPr>
          <a:xfrm>
            <a:off x="4649061" y="2453079"/>
            <a:ext cx="5480771" cy="2606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83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Participar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5353" y="1770077"/>
            <a:ext cx="10487552" cy="402336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400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8E542E99-D801-4B0B-9B95-F00E9907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0" y="1870745"/>
            <a:ext cx="6552278" cy="2474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C0C6D87-1376-4217-B3ED-215B154FBF61}"/>
              </a:ext>
            </a:extLst>
          </p:cNvPr>
          <p:cNvSpPr/>
          <p:nvPr/>
        </p:nvSpPr>
        <p:spPr>
          <a:xfrm>
            <a:off x="5637403" y="2551251"/>
            <a:ext cx="394282" cy="413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E0EDBFC5-2314-4BE7-A6CD-32A3E020EE5D}"/>
              </a:ext>
            </a:extLst>
          </p:cNvPr>
          <p:cNvSpPr/>
          <p:nvPr/>
        </p:nvSpPr>
        <p:spPr>
          <a:xfrm>
            <a:off x="1681993" y="2551251"/>
            <a:ext cx="394282" cy="413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6F34351-B04E-46F6-B7BC-9F2BE291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621" y="3120704"/>
            <a:ext cx="4318372" cy="2572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82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Reporte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B303A489-E7A8-4293-881C-6542FF38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717" y="2000563"/>
            <a:ext cx="4522658" cy="411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2601" y="1978243"/>
            <a:ext cx="10058400" cy="1450757"/>
          </a:xfrm>
        </p:spPr>
        <p:txBody>
          <a:bodyPr/>
          <a:lstStyle/>
          <a:p>
            <a:r>
              <a:rPr lang="es-ES" dirty="0"/>
              <a:t>GRACIAS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A0C00A-B610-4859-B189-D33A2E1979AC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C1D8E4-2582-4230-A88B-52BB1F1F4CD5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191D87-09B4-4EE6-9DC2-500945D55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565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Antecedentes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5353" y="1770077"/>
            <a:ext cx="10487552" cy="402336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Prototipo de Front End para sistema de elecciones de Candidato para empresas o instituciones, creada para cubrir la necesidad de automatizar el evento y dar acceso público a un sistema web dando la facilidad de elegir el o la candidato/a deseado/a desde cualquier lugar con acceso a internet.</a:t>
            </a:r>
            <a:endParaRPr lang="es-E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8E4B8CA-6CA4-4D7C-A26F-BD5F6CF4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16" y="3898751"/>
            <a:ext cx="3074822" cy="20762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0246AFA-7857-4CB9-AC20-9732786EE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310" y="3898751"/>
            <a:ext cx="2883475" cy="20762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9C6F9F7-990E-4FA0-A644-557576DDC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57" y="3898752"/>
            <a:ext cx="1703195" cy="207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9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Problema 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5353" y="1770077"/>
            <a:ext cx="10487552" cy="402336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Actualmente y por la contingencia de la pandemia las elecciones de consejos estudiantiles o certámenes de belleza se ha visto afectada y hasta excluidas ya que presencialmente no se podrá realizar en cada una de las instituciones este tipo de eventos.</a:t>
            </a:r>
            <a:endParaRPr lang="es-E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2050" name="Picture 2" descr="Una aproximación a la definición de problema &amp;gt; ProblemSolving.pro">
            <a:extLst>
              <a:ext uri="{FF2B5EF4-FFF2-40B4-BE49-F238E27FC236}">
                <a16:creationId xmlns:a16="http://schemas.microsoft.com/office/drawing/2014/main" id="{4A77F003-38A8-4330-AFCD-28236C82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405" y="3898576"/>
            <a:ext cx="2857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3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Justificación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5353" y="1770077"/>
            <a:ext cx="10487552" cy="402336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Con el uso de una serie de servicios web que nos permitan acceder a la información de las candidatas y el registro de los estudiantes, se realizará la creación de un Front-end capaz de dar una interfaz amigable para los estudiantes y participantes en las elecciones de la reina de la universidad a fin de cumplir con las normas de Experiencia de Usuarios y de interfaz de usuarios, para asegurar un producto de calidad, intuitivo y de fácil acceso a este tipo de eventos. </a:t>
            </a:r>
            <a:endParaRPr lang="es-E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3074" name="Picture 2" descr="1. Motivación y justificación - Prácticum II, El Molino.">
            <a:extLst>
              <a:ext uri="{FF2B5EF4-FFF2-40B4-BE49-F238E27FC236}">
                <a16:creationId xmlns:a16="http://schemas.microsoft.com/office/drawing/2014/main" id="{D983C7B7-EF08-4BC0-8E92-83BB312EB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236" y="4150851"/>
            <a:ext cx="2869764" cy="218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6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Objetivo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5353" y="1770077"/>
            <a:ext cx="10487552" cy="402336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Con el uso de una serie de servicios web que nos permitan acceder a la información de las candidatas y el registro de los estudiantes, se realizará la creación de un Front-end capaz de dar una interfaz amigable para los estudiantes y participantes en las elecciones de la reina de la universidad a fin de cumplir con las normas de Experiencia de Usuarios y de interfaz de usuarios, para asegurar un producto de calidad, intuitivo y de fácil acceso a este tipo de eventos. </a:t>
            </a:r>
            <a:endParaRPr lang="es-E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25C72184-8366-4D64-870D-8C4BD0995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529" y="3781757"/>
            <a:ext cx="2188745" cy="218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01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Objetivos específicos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5353" y="1770077"/>
            <a:ext cx="9846815" cy="360402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Registrar eventos, participantes y candidatos/as dentro del sistema para la configuración de cada nueva elección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Contabilizar los votos de cada evento en el rango de fechas determinados para presentarlos a través del módulo gráfico de informes por eventos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Consumir servicios encriptados de clases abstractas publicados en un API-REST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Crear una interfaz funcional y atractiva para los usuarios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Validar la información y el canal de comunicación por medio de servicios web, necesarios para la presentación de la información en informes personalizados.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6146" name="Picture 2" descr="MADIC">
            <a:extLst>
              <a:ext uri="{FF2B5EF4-FFF2-40B4-BE49-F238E27FC236}">
                <a16:creationId xmlns:a16="http://schemas.microsoft.com/office/drawing/2014/main" id="{3799992E-9C6A-4ABC-8CFD-C0A1F7D2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46" y="4170947"/>
            <a:ext cx="2096632" cy="180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46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Alcance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5353" y="1770077"/>
            <a:ext cx="9846815" cy="360402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Microsoft JhengHei" panose="020B0604030504040204" pitchFamily="34" charset="-120"/>
                <a:ea typeface="Calibri" panose="020F0502020204030204" pitchFamily="34" charset="0"/>
                <a:cs typeface="Times New Roman" panose="02020603050405020304" pitchFamily="18" charset="0"/>
              </a:rPr>
              <a:t>El proyecto tendrá como alcance la creación de un Front-end que consumirá una API, implementada en un entorno de desarrollo para elecciones de candidatos con proyección y soporte a una cantidad variable de participantes dentro de los eventos a realizarse en empresas o instituciones educativas. El software permitirá nombrar un candidato ganador, dentro de un grupo de participantes en el evento; a continuación, se detalla los módulos a entregar.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7170" name="Picture 2" descr="La Gestión del Alcance para la Dirección de Proyectos">
            <a:extLst>
              <a:ext uri="{FF2B5EF4-FFF2-40B4-BE49-F238E27FC236}">
                <a16:creationId xmlns:a16="http://schemas.microsoft.com/office/drawing/2014/main" id="{C6CE90A9-FB0E-4D96-941D-644459E75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2" t="15790" r="31359" b="17198"/>
          <a:stretch/>
        </p:blipFill>
        <p:spPr bwMode="auto">
          <a:xfrm>
            <a:off x="8357937" y="3572091"/>
            <a:ext cx="2630905" cy="25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76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Detalle de Componentes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5353" y="1770077"/>
            <a:ext cx="10487552" cy="4023360"/>
          </a:xfrm>
        </p:spPr>
        <p:txBody>
          <a:bodyPr>
            <a:normAutofit lnSpcReduction="10000"/>
          </a:bodyPr>
          <a:lstStyle/>
          <a:p>
            <a:pPr marL="0" lvl="0" indent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8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El proyecto consta de dos partes principales como lo son el back end y el </a:t>
            </a:r>
            <a:r>
              <a:rPr lang="es-ES" sz="1800" dirty="0" err="1">
                <a:latin typeface="Microsoft JhengHei" panose="020B0604030504040204" pitchFamily="34" charset="-120"/>
                <a:cs typeface="Times New Roman" panose="02020603050405020304" pitchFamily="18" charset="0"/>
              </a:rPr>
              <a:t>front</a:t>
            </a:r>
            <a:r>
              <a:rPr lang="es-ES" sz="18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 end que a continuación desglosaremos:</a:t>
            </a:r>
          </a:p>
          <a:p>
            <a:pPr marL="342900" lvl="0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Back End – Desarrollado en C#</a:t>
            </a:r>
            <a:endParaRPr lang="es-ES" sz="1600" dirty="0">
              <a:latin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635508" lvl="1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Web </a:t>
            </a:r>
            <a:r>
              <a:rPr lang="es-ES" sz="1600" dirty="0" err="1">
                <a:latin typeface="Microsoft JhengHei" panose="020B0604030504040204" pitchFamily="34" charset="-120"/>
                <a:cs typeface="Times New Roman" panose="02020603050405020304" pitchFamily="18" charset="0"/>
              </a:rPr>
              <a:t>Services</a:t>
            </a:r>
            <a:r>
              <a:rPr lang="es-ES" sz="16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 – </a:t>
            </a:r>
            <a:r>
              <a:rPr lang="es-ES" sz="1600" dirty="0" err="1">
                <a:latin typeface="Microsoft JhengHei" panose="020B0604030504040204" pitchFamily="34" charset="-120"/>
                <a:cs typeface="Times New Roman" panose="02020603050405020304" pitchFamily="18" charset="0"/>
              </a:rPr>
              <a:t>Swagger</a:t>
            </a:r>
            <a:r>
              <a:rPr lang="es-ES" sz="16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 / JSON</a:t>
            </a:r>
          </a:p>
          <a:p>
            <a:pPr marL="635508" lvl="1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Seguridades – IAAS - Azure</a:t>
            </a:r>
          </a:p>
          <a:p>
            <a:pPr marL="635508" lvl="1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Base de datos - MSSQL</a:t>
            </a:r>
          </a:p>
          <a:p>
            <a:pPr marL="342900" lvl="0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Front end</a:t>
            </a:r>
          </a:p>
          <a:p>
            <a:pPr marL="635508" lvl="1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Presentación de la Data  - Angular</a:t>
            </a:r>
          </a:p>
          <a:p>
            <a:pPr marL="635508" lvl="1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Hojas de Estilos o </a:t>
            </a:r>
            <a:r>
              <a:rPr lang="es-ES" sz="1600" dirty="0" err="1">
                <a:latin typeface="Microsoft JhengHei" panose="020B0604030504040204" pitchFamily="34" charset="-120"/>
                <a:cs typeface="Times New Roman" panose="02020603050405020304" pitchFamily="18" charset="0"/>
              </a:rPr>
              <a:t>frameworks</a:t>
            </a:r>
            <a:r>
              <a:rPr lang="es-ES" sz="16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 – Bootstrap / CSS</a:t>
            </a:r>
          </a:p>
          <a:p>
            <a:pPr marL="635508" lvl="1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latin typeface="Microsoft JhengHei" panose="020B0604030504040204" pitchFamily="34" charset="-120"/>
                <a:cs typeface="Times New Roman" panose="02020603050405020304" pitchFamily="18" charset="0"/>
              </a:rPr>
              <a:t>Control de Notificaciones y mensajes de error</a:t>
            </a:r>
          </a:p>
          <a:p>
            <a:pPr marL="342900" lvl="0" indent="-3429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8194" name="Picture 2" descr="Swagger (software) - Wikipedia, la enciclopedia libre">
            <a:extLst>
              <a:ext uri="{FF2B5EF4-FFF2-40B4-BE49-F238E27FC236}">
                <a16:creationId xmlns:a16="http://schemas.microsoft.com/office/drawing/2014/main" id="{8D6EF534-027A-46A3-B613-6D42A308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263" y="2414985"/>
            <a:ext cx="1225216" cy="122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ngular (framework) - Wikipedia, la enciclopedia libre">
            <a:extLst>
              <a:ext uri="{FF2B5EF4-FFF2-40B4-BE49-F238E27FC236}">
                <a16:creationId xmlns:a16="http://schemas.microsoft.com/office/drawing/2014/main" id="{86413DCF-B6B6-43C3-8602-BD4225537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262" y="229906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Que es Bootstrap? Y sus ventajas en el diseño de páginas web – Technodyan">
            <a:extLst>
              <a:ext uri="{FF2B5EF4-FFF2-40B4-BE49-F238E27FC236}">
                <a16:creationId xmlns:a16="http://schemas.microsoft.com/office/drawing/2014/main" id="{7395027E-36D3-481C-9A64-84FD4425D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 r="24859"/>
          <a:stretch/>
        </p:blipFill>
        <p:spPr bwMode="auto">
          <a:xfrm>
            <a:off x="6673516" y="3608117"/>
            <a:ext cx="1925052" cy="18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lugin Microsoft SQL Bacula Enterprise - Guía Rápida - Bacula America Latina">
            <a:extLst>
              <a:ext uri="{FF2B5EF4-FFF2-40B4-BE49-F238E27FC236}">
                <a16:creationId xmlns:a16="http://schemas.microsoft.com/office/drawing/2014/main" id="{1762A02B-D0F3-41AF-8629-19BD7036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070" y="2545129"/>
            <a:ext cx="1625266" cy="162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1 Hora para programar By Jesus Aguilar - Little Jhon">
            <a:extLst>
              <a:ext uri="{FF2B5EF4-FFF2-40B4-BE49-F238E27FC236}">
                <a16:creationId xmlns:a16="http://schemas.microsoft.com/office/drawing/2014/main" id="{6D844DBC-148D-4CF7-86DD-8DFBB2832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05" y="4224678"/>
            <a:ext cx="30099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ué es y para qué sirve JSON?">
            <a:extLst>
              <a:ext uri="{FF2B5EF4-FFF2-40B4-BE49-F238E27FC236}">
                <a16:creationId xmlns:a16="http://schemas.microsoft.com/office/drawing/2014/main" id="{036E3A9F-9F00-4F33-BA40-470BD65E2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29" y="2880303"/>
            <a:ext cx="993965" cy="99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2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82974"/>
            <a:ext cx="10063699" cy="653036"/>
          </a:xfrm>
        </p:spPr>
        <p:txBody>
          <a:bodyPr>
            <a:normAutofit/>
          </a:bodyPr>
          <a:lstStyle/>
          <a:p>
            <a:r>
              <a:rPr lang="es-ES" sz="4000" b="1" dirty="0"/>
              <a:t>Detalle de Base de Datos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4F041-BBB1-488E-B6CF-4C68FF5418D3}"/>
              </a:ext>
            </a:extLst>
          </p:cNvPr>
          <p:cNvGrpSpPr/>
          <p:nvPr/>
        </p:nvGrpSpPr>
        <p:grpSpPr>
          <a:xfrm>
            <a:off x="0" y="-7620"/>
            <a:ext cx="12192000" cy="555859"/>
            <a:chOff x="0" y="0"/>
            <a:chExt cx="12192000" cy="5558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20A7A-4A93-4B08-AE8A-667EFC98D5F7}"/>
                </a:ext>
              </a:extLst>
            </p:cNvPr>
            <p:cNvSpPr/>
            <p:nvPr/>
          </p:nvSpPr>
          <p:spPr>
            <a:xfrm>
              <a:off x="0" y="0"/>
              <a:ext cx="12192000" cy="555859"/>
            </a:xfrm>
            <a:prstGeom prst="rect">
              <a:avLst/>
            </a:prstGeom>
            <a:solidFill>
              <a:srgbClr val="144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07438-F064-4430-8FBD-D34A66B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7280" cy="555859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id="{CF52C74E-AE22-4C3C-8CE3-48A2157BA1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9126" y="1770077"/>
            <a:ext cx="8611024" cy="4427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3394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4780885</TotalTime>
  <Words>564</Words>
  <Application>Microsoft Office PowerPoint</Application>
  <PresentationFormat>Panorámica</PresentationFormat>
  <Paragraphs>42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Microsoft JhengHei</vt:lpstr>
      <vt:lpstr>Arial</vt:lpstr>
      <vt:lpstr>Calibri</vt:lpstr>
      <vt:lpstr>Calibri Light</vt:lpstr>
      <vt:lpstr>Symbol</vt:lpstr>
      <vt:lpstr>Retrospección</vt:lpstr>
      <vt:lpstr>DESARROLLO DE PROTOTIPO FRONT END PARA SISTEMA DE ELECCIONES</vt:lpstr>
      <vt:lpstr>Antecedentes </vt:lpstr>
      <vt:lpstr>Problema  </vt:lpstr>
      <vt:lpstr>Justificación </vt:lpstr>
      <vt:lpstr>Objetivo </vt:lpstr>
      <vt:lpstr>Objetivos específicos </vt:lpstr>
      <vt:lpstr>Alcance</vt:lpstr>
      <vt:lpstr>Detalle de Componentes del Proyecto</vt:lpstr>
      <vt:lpstr>Detalle de Base de Datos</vt:lpstr>
      <vt:lpstr>Mockups</vt:lpstr>
      <vt:lpstr>Evento</vt:lpstr>
      <vt:lpstr>Usuarios</vt:lpstr>
      <vt:lpstr>Candidatos</vt:lpstr>
      <vt:lpstr>Participar</vt:lpstr>
      <vt:lpstr>Reporte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TECNOLÓGICA ISRAEL  REFERENCIAS DE PENTAHO</dc:title>
  <dc:creator>FERNANDO PILACUAN</dc:creator>
  <cp:lastModifiedBy>Adrian Guadalupe</cp:lastModifiedBy>
  <cp:revision>159</cp:revision>
  <dcterms:created xsi:type="dcterms:W3CDTF">2019-07-27T09:23:41Z</dcterms:created>
  <dcterms:modified xsi:type="dcterms:W3CDTF">2021-09-22T12:57:17Z</dcterms:modified>
</cp:coreProperties>
</file>